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2" r:id="rId3"/>
    <p:sldId id="257" r:id="rId4"/>
    <p:sldId id="263" r:id="rId5"/>
    <p:sldId id="258" r:id="rId6"/>
    <p:sldId id="264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6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EBAB09B-649D-4B5C-82B1-3064075CBB99}" type="datetimeFigureOut">
              <a:rPr lang="en-US"/>
              <a:pPr>
                <a:defRPr/>
              </a:pPr>
              <a:t>4/30/2009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09ABD2B-41B0-45D6-89B2-E53CA441B4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1C0C214-521D-4329-B637-265984883CEF}" type="datetimeFigureOut">
              <a:rPr lang="en-US"/>
              <a:pPr>
                <a:defRPr/>
              </a:pPr>
              <a:t>4/30/2009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0094339-A1CE-4F89-A606-D3ABFCDBE3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44988C-B3DC-498D-A762-AF5A766B96C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4F2D60-1186-4120-B8F1-2B231A27FB5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831C9-B238-476E-8F3C-0EE856ED2FE0}" type="datetimeFigureOut">
              <a:rPr lang="en-US"/>
              <a:pPr>
                <a:defRPr/>
              </a:pPr>
              <a:t>4/30/2009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18132-F8FE-498E-B264-334A7E421F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C0825-2514-4593-972B-0D719781162F}" type="datetimeFigureOut">
              <a:rPr lang="en-US"/>
              <a:pPr>
                <a:defRPr/>
              </a:pPr>
              <a:t>4/30/2009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1F10E-D743-412C-95D2-0BBC80B7C2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67ACC-6239-4731-B426-7DF5818E68C3}" type="datetimeFigureOut">
              <a:rPr lang="en-US"/>
              <a:pPr>
                <a:defRPr/>
              </a:pPr>
              <a:t>4/30/2009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38560-38E9-4FB6-861E-E64627BD0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B44E-3AF7-4523-9E52-B5741718CD3E}" type="datetimeFigureOut">
              <a:rPr lang="en-US"/>
              <a:pPr>
                <a:defRPr/>
              </a:pPr>
              <a:t>4/30/2009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0135C-9590-4BEE-8B71-2A07078A7E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49848-7C6F-4300-9D35-313654EB793C}" type="datetimeFigureOut">
              <a:rPr lang="en-US"/>
              <a:pPr>
                <a:defRPr/>
              </a:pPr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BA9B4-8BAD-4079-9145-BB544D937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5E4B4-60FA-44E3-B862-07A636F64A40}" type="datetimeFigureOut">
              <a:rPr lang="en-US"/>
              <a:pPr>
                <a:defRPr/>
              </a:pPr>
              <a:t>4/30/2009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9ADC7-F026-416B-9B38-73E9EE444F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903B8-41AA-4710-8A8E-655EE9032585}" type="datetimeFigureOut">
              <a:rPr lang="en-US"/>
              <a:pPr>
                <a:defRPr/>
              </a:pPr>
              <a:t>4/30/2009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31ABB-05C8-4538-8140-1C2C4871B3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E8277-E86A-4F69-A987-8BFD4D7C2B3E}" type="datetimeFigureOut">
              <a:rPr lang="en-US"/>
              <a:pPr>
                <a:defRPr/>
              </a:pPr>
              <a:t>4/30/2009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B7664-F577-4320-B13C-CAC13E2B1A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B774B-6498-4309-93AF-CB85308553CA}" type="datetimeFigureOut">
              <a:rPr lang="en-US"/>
              <a:pPr>
                <a:defRPr/>
              </a:pPr>
              <a:t>4/30/2009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2A909-96DC-4A1B-9E45-C1EA98EDA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7B1CB-B1C6-4FA6-8E1C-1FC998B97989}" type="datetimeFigureOut">
              <a:rPr lang="en-US"/>
              <a:pPr>
                <a:defRPr/>
              </a:pPr>
              <a:t>4/30/2009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AA97C-3C9B-4A31-BDC1-F023C19999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CEDAF-6833-42F9-BACC-FE840D6FE741}" type="datetimeFigureOut">
              <a:rPr lang="en-US"/>
              <a:pPr>
                <a:defRPr/>
              </a:pPr>
              <a:t>4/30/2009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2FDA4-DBA5-4BCE-AE71-DF7A81CBF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CA28444-2C83-42D0-9744-0B43698CD47C}" type="datetimeFigureOut">
              <a:rPr lang="en-US"/>
              <a:pPr>
                <a:defRPr/>
              </a:pPr>
              <a:t>4/30/2009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944B9F-F6F0-4D0F-89CC-CA99D93522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8" r:id="rId2"/>
    <p:sldLayoutId id="214748369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8" r:id="rId9"/>
    <p:sldLayoutId id="2147483694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www.youtube.com/watch?v=cEL7yc8R42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/imgres?imgurl=http://www.labelident.com/images/product_images/info_images/1017_0_w76.jpg&amp;imgrefurl=http://www.labelident.com/Warnzeichen/Warnung-vor-CO2-Erstickungsgefahr::1017.html?language=en&amp;usg=__slGE2rvJeuiBRdp4rovW5GQMbEM=&amp;h=225&amp;w=300&amp;sz=48&amp;hl=en&amp;start=11&amp;um=1&amp;tbnid=zlyW98AwvNslQM:&amp;tbnh=87&amp;tbnw=116&amp;prev=/images?q=carbon+dioxide+sign&amp;hl=en&amp;sa=X&amp;um=1" TargetMode="External"/><Relationship Id="rId3" Type="http://schemas.openxmlformats.org/officeDocument/2006/relationships/image" Target="../media/image10.jpeg"/><Relationship Id="rId7" Type="http://schemas.openxmlformats.org/officeDocument/2006/relationships/image" Target="../media/image13.jpeg"/><Relationship Id="rId2" Type="http://schemas.openxmlformats.org/officeDocument/2006/relationships/hyperlink" Target="http://images.google.com/imgres?imgurl=http://www.revenue4life.net/Page%203/Money%20Sign.gif&amp;imgrefurl=http://georgehscientist4.blogspot.com/&amp;usg=__0GsxBogQxNCDGeUrzoqadUifIZw=&amp;h=243&amp;w=255&amp;sz=14&amp;hl=en&amp;start=1&amp;um=1&amp;tbnid=J7VTbhH6oQvFKM:&amp;tbnh=106&amp;tbnw=111&amp;prev=/images?q=money+sign&amp;hl=en&amp;sa=N&amp;um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/imgres?imgurl=http://upload.wikimedia.org/wikipedia/commons/thumb/7/72/Methane-2D.svg/568px-Methane-2D.svg.png&amp;imgrefurl=http://commons.wikimedia.org/wiki/File:Methane-2D.svg&amp;usg=__lBrRWW8-YvzL_s_hS4dj3ryCSE8=&amp;h=599&amp;w=568&amp;sz=10&amp;hl=en&amp;start=1&amp;um=1&amp;tbnid=QbB_KIxf_2ZMoM:&amp;tbnh=135&amp;tbnw=128&amp;prev=/images?q=methane&amp;hl=en&amp;um=1" TargetMode="External"/><Relationship Id="rId5" Type="http://schemas.openxmlformats.org/officeDocument/2006/relationships/image" Target="../media/image12.gif"/><Relationship Id="rId4" Type="http://schemas.openxmlformats.org/officeDocument/2006/relationships/image" Target="../media/image11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Gordon_Dam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hyperlink" Target="http://en.wikipedia.org/wiki/File:Gilboa_Dam.jpg" TargetMode="Externa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Hoovernewbridge.jpg" TargetMode="External"/><Relationship Id="rId2" Type="http://schemas.openxmlformats.org/officeDocument/2006/relationships/hyperlink" Target="http://maps.google.com/maps?hl=en&amp;q=hoover%20dam&amp;safe=active&amp;um=1&amp;ie=UTF-8&amp;sa=N&amp;tab=w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nergyrefuge.com/archives/hydro-electricity.htm" TargetMode="External"/><Relationship Id="rId3" Type="http://schemas.openxmlformats.org/officeDocument/2006/relationships/hyperlink" Target="http://ga.water.usgs.gov/edu/hyhowworks.html" TargetMode="External"/><Relationship Id="rId7" Type="http://schemas.openxmlformats.org/officeDocument/2006/relationships/hyperlink" Target="http://www.epa.gov/solar/energy-and-you/affect/hydro.html" TargetMode="External"/><Relationship Id="rId2" Type="http://schemas.openxmlformats.org/officeDocument/2006/relationships/hyperlink" Target="http://discoverer.prod.sirs.com/discoweb/disco/do/article?urn=urn:sirs:US;ARTICLE;ART;000013382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ome.clara.net/darvill/altenerg/hydro.htm" TargetMode="External"/><Relationship Id="rId11" Type="http://schemas.openxmlformats.org/officeDocument/2006/relationships/hyperlink" Target="http://www.beyondfossilfuel.com/hydroelectric/" TargetMode="External"/><Relationship Id="rId5" Type="http://schemas.openxmlformats.org/officeDocument/2006/relationships/hyperlink" Target="http://www.tvakids.com/electricity/hydro.htm" TargetMode="External"/><Relationship Id="rId10" Type="http://schemas.openxmlformats.org/officeDocument/2006/relationships/hyperlink" Target="http://www.eia.doe.gov/kids/energyfacts/sources/renewable/water.html" TargetMode="External"/><Relationship Id="rId4" Type="http://schemas.openxmlformats.org/officeDocument/2006/relationships/hyperlink" Target="http://www.enviroliteracy.org/article.php/59.html" TargetMode="External"/><Relationship Id="rId9" Type="http://schemas.openxmlformats.org/officeDocument/2006/relationships/hyperlink" Target="http://ga.water.usgs.gov/edu/wuhy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2352" y="3962400"/>
            <a:ext cx="7851648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Alternative Energy: Hydroelectric Power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648200"/>
            <a:ext cx="7854950" cy="1752600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</a:pPr>
            <a:endParaRPr lang="en-US" sz="2200" smtClean="0"/>
          </a:p>
          <a:p>
            <a:pPr marR="0" eaLnBrk="1" hangingPunct="1">
              <a:lnSpc>
                <a:spcPct val="80000"/>
              </a:lnSpc>
            </a:pPr>
            <a:endParaRPr lang="en-US" sz="2200" smtClean="0"/>
          </a:p>
          <a:p>
            <a:pPr marR="0" eaLnBrk="1" hangingPunct="1">
              <a:lnSpc>
                <a:spcPct val="80000"/>
              </a:lnSpc>
            </a:pPr>
            <a:endParaRPr lang="en-US" sz="2200" smtClean="0"/>
          </a:p>
          <a:p>
            <a:pPr marR="0" eaLnBrk="1" hangingPunct="1">
              <a:lnSpc>
                <a:spcPct val="80000"/>
              </a:lnSpc>
            </a:pPr>
            <a:endParaRPr lang="en-US" sz="2200" smtClean="0"/>
          </a:p>
          <a:p>
            <a:pPr marR="0" eaLnBrk="1" hangingPunct="1">
              <a:lnSpc>
                <a:spcPct val="80000"/>
              </a:lnSpc>
            </a:pPr>
            <a:r>
              <a:rPr lang="en-US" sz="2200" smtClean="0"/>
              <a:t>By Naina Gimadeyeva and Kalil Johnson</a:t>
            </a:r>
          </a:p>
        </p:txBody>
      </p:sp>
      <p:pic>
        <p:nvPicPr>
          <p:cNvPr id="14339" name="Picture 4" descr="http://www.bpa.gov/corporate/BPANews/Library/images/Dams/Coule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533400"/>
            <a:ext cx="4584700" cy="30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6" descr="http://www.crem-ltd.com/images/clyde_hydro_800p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038600"/>
            <a:ext cx="2286000" cy="229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8" descr="electricity.jpg image by geekygrl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381000"/>
            <a:ext cx="24384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smtClean="0"/>
              <a:t> General Description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/>
              <a:t>Electricity is generated by hydropower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Hydropower is the gravitational force of falling water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The force of water drives the water turbine and generator to create electricity</a:t>
            </a:r>
          </a:p>
        </p:txBody>
      </p:sp>
      <p:pic>
        <p:nvPicPr>
          <p:cNvPr id="25605" name="Picture 5" descr="hydr_po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2286000"/>
            <a:ext cx="4800600" cy="35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8" dur="1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Hydroelectric Power: How it Works</a:t>
            </a:r>
            <a:endParaRPr lang="en-US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89438"/>
          </a:xfrm>
        </p:spPr>
        <p:txBody>
          <a:bodyPr/>
          <a:lstStyle/>
          <a:p>
            <a:pPr eaLnBrk="1" hangingPunct="1"/>
            <a:r>
              <a:rPr lang="en-US" sz="2000" smtClean="0">
                <a:latin typeface="Arial" charset="0"/>
                <a:cs typeface="Arial" charset="0"/>
              </a:rPr>
              <a:t>Dam are built barrier constructed to control the flow of water</a:t>
            </a:r>
          </a:p>
          <a:p>
            <a:pPr eaLnBrk="1" hangingPunct="1"/>
            <a:r>
              <a:rPr lang="en-US" sz="2000" smtClean="0">
                <a:latin typeface="Arial" charset="0"/>
                <a:cs typeface="Arial" charset="0"/>
              </a:rPr>
              <a:t>Water flows into tunnels in the dam</a:t>
            </a:r>
          </a:p>
          <a:p>
            <a:pPr eaLnBrk="1" hangingPunct="1"/>
            <a:r>
              <a:rPr lang="en-US" sz="2000" smtClean="0">
                <a:latin typeface="Arial" charset="0"/>
                <a:cs typeface="Arial" charset="0"/>
              </a:rPr>
              <a:t>Gravity causes the water to flow down</a:t>
            </a:r>
          </a:p>
          <a:p>
            <a:pPr eaLnBrk="1" hangingPunct="1"/>
            <a:r>
              <a:rPr lang="en-US" sz="2000" smtClean="0">
                <a:latin typeface="Arial" charset="0"/>
                <a:cs typeface="Arial" charset="0"/>
              </a:rPr>
              <a:t>Which turns the turbines that drives the generators</a:t>
            </a:r>
          </a:p>
          <a:p>
            <a:pPr eaLnBrk="1" hangingPunct="1"/>
            <a:r>
              <a:rPr lang="en-US" sz="2000" smtClean="0">
                <a:latin typeface="Arial" charset="0"/>
                <a:cs typeface="Arial" charset="0"/>
              </a:rPr>
              <a:t>Electricity is made by the spinning turbines </a:t>
            </a:r>
          </a:p>
          <a:p>
            <a:pPr lvl="1" eaLnBrk="1" hangingPunct="1"/>
            <a:r>
              <a:rPr lang="en-US" sz="1800" smtClean="0">
                <a:latin typeface="Arial" charset="0"/>
                <a:cs typeface="Arial" charset="0"/>
                <a:hlinkClick r:id="rId2"/>
              </a:rPr>
              <a:t>How it works video</a:t>
            </a:r>
            <a:endParaRPr lang="en-US" sz="1800" smtClean="0">
              <a:latin typeface="Arial" charset="0"/>
              <a:cs typeface="Arial" charset="0"/>
            </a:endParaRPr>
          </a:p>
          <a:p>
            <a:pPr lvl="1" eaLnBrk="1" hangingPunct="1"/>
            <a:endParaRPr lang="en-US" sz="1800" smtClean="0">
              <a:latin typeface="Arial" charset="0"/>
              <a:cs typeface="Arial" charset="0"/>
            </a:endParaRPr>
          </a:p>
          <a:p>
            <a:pPr eaLnBrk="1" hangingPunct="1"/>
            <a:endParaRPr lang="en-US" sz="2000" smtClean="0">
              <a:latin typeface="Arial" charset="0"/>
              <a:cs typeface="Arial" charset="0"/>
            </a:endParaRPr>
          </a:p>
        </p:txBody>
      </p:sp>
      <p:pic>
        <p:nvPicPr>
          <p:cNvPr id="15364" name="Picture 4" descr="hydrodam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886200"/>
            <a:ext cx="45720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 descr="Drawing of a turbine, which the water turns.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91163" y="3048000"/>
            <a:ext cx="3424237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0" dur="1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5" dur="1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smtClean="0"/>
              <a:t>Advantages</a:t>
            </a:r>
          </a:p>
        </p:txBody>
      </p:sp>
      <p:sp>
        <p:nvSpPr>
          <p:cNvPr id="26627" name="Rectangle 3"/>
          <p:cNvSpPr>
            <a:spLocks noGrp="1"/>
          </p:cNvSpPr>
          <p:nvPr>
            <p:ph sz="half" idx="1"/>
          </p:nvPr>
        </p:nvSpPr>
        <p:spPr>
          <a:xfrm>
            <a:off x="381000" y="1066800"/>
            <a:ext cx="4038600" cy="39782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Water provided is free</a:t>
            </a:r>
          </a:p>
          <a:p>
            <a:pPr eaLnBrk="1" hangingPunct="1"/>
            <a:r>
              <a:rPr lang="en-US" smtClean="0"/>
              <a:t>No greenhouse gas emissions, minimal pollution</a:t>
            </a:r>
          </a:p>
          <a:p>
            <a:pPr eaLnBrk="1" hangingPunct="1"/>
            <a:r>
              <a:rPr lang="en-US" smtClean="0"/>
              <a:t>Low maintenance costs and operations</a:t>
            </a:r>
          </a:p>
          <a:p>
            <a:pPr eaLnBrk="1" hangingPunct="1"/>
            <a:r>
              <a:rPr lang="en-US" smtClean="0"/>
              <a:t>More reliable than solar, wind, or wave power</a:t>
            </a:r>
          </a:p>
          <a:p>
            <a:pPr eaLnBrk="1" hangingPunct="1"/>
            <a:r>
              <a:rPr lang="en-US" smtClean="0"/>
              <a:t>Fuel is renewable</a:t>
            </a:r>
          </a:p>
          <a:p>
            <a:pPr eaLnBrk="1" hangingPunct="1"/>
            <a:r>
              <a:rPr lang="en-US" smtClean="0"/>
              <a:t>Increases to full power very quickly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038600" y="1143000"/>
            <a:ext cx="3657600" cy="42973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Arial" charset="0"/>
              <a:buChar char="•"/>
            </a:pPr>
            <a:r>
              <a:rPr lang="en-US" smtClean="0"/>
              <a:t>Reservoirs  offer a variety of recreational opportunities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2971800"/>
            <a:ext cx="2895600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4038600"/>
            <a:ext cx="2197100" cy="252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8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Disadvantages of Hydropower 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389438"/>
          </a:xfrm>
        </p:spPr>
        <p:txBody>
          <a:bodyPr/>
          <a:lstStyle/>
          <a:p>
            <a:pPr eaLnBrk="1" hangingPunct="1"/>
            <a:r>
              <a:rPr lang="en-US" sz="2000" smtClean="0">
                <a:latin typeface="Arial" charset="0"/>
                <a:cs typeface="Arial" charset="0"/>
              </a:rPr>
              <a:t>Expensive to construct</a:t>
            </a:r>
          </a:p>
          <a:p>
            <a:pPr eaLnBrk="1" hangingPunct="1"/>
            <a:r>
              <a:rPr lang="en-US" sz="2000" smtClean="0">
                <a:latin typeface="Arial" charset="0"/>
                <a:cs typeface="Arial" charset="0"/>
              </a:rPr>
              <a:t>Flooding can disrupt the plant and animal life</a:t>
            </a:r>
          </a:p>
          <a:p>
            <a:pPr lvl="1" eaLnBrk="1" hangingPunct="1"/>
            <a:r>
              <a:rPr lang="en-US" sz="2000" smtClean="0">
                <a:latin typeface="Arial" charset="0"/>
                <a:cs typeface="Arial" charset="0"/>
              </a:rPr>
              <a:t>Effects fish population-reducing access to spawning grounds</a:t>
            </a:r>
          </a:p>
          <a:p>
            <a:pPr eaLnBrk="1" hangingPunct="1"/>
            <a:r>
              <a:rPr lang="en-US" sz="2000" smtClean="0">
                <a:latin typeface="Arial" charset="0"/>
                <a:cs typeface="Arial" charset="0"/>
              </a:rPr>
              <a:t>Dams causes soil erosion</a:t>
            </a:r>
          </a:p>
          <a:p>
            <a:pPr eaLnBrk="1" hangingPunct="1"/>
            <a:r>
              <a:rPr lang="en-US" sz="2000" smtClean="0">
                <a:latin typeface="Arial" charset="0"/>
                <a:cs typeface="Arial" charset="0"/>
              </a:rPr>
              <a:t>Hydrology is dependent on precipitation- can be effected by drought</a:t>
            </a:r>
          </a:p>
          <a:p>
            <a:pPr eaLnBrk="1" hangingPunct="1"/>
            <a:r>
              <a:rPr lang="en-US" sz="2000" smtClean="0">
                <a:latin typeface="Arial" charset="0"/>
                <a:cs typeface="Arial" charset="0"/>
              </a:rPr>
              <a:t>Water quality- low dissolved oxygen levels</a:t>
            </a:r>
          </a:p>
          <a:p>
            <a:pPr eaLnBrk="1" hangingPunct="1"/>
            <a:r>
              <a:rPr lang="en-US" sz="2000" smtClean="0">
                <a:latin typeface="Arial" charset="0"/>
                <a:cs typeface="Arial" charset="0"/>
              </a:rPr>
              <a:t>Power plants in tropical regions produce a high amount of methane and carbon dioxide due to decaying plant material</a:t>
            </a:r>
          </a:p>
          <a:p>
            <a:pPr eaLnBrk="1" hangingPunct="1"/>
            <a:endParaRPr lang="en-US" sz="2000" smtClean="0">
              <a:latin typeface="Arial" charset="0"/>
              <a:cs typeface="Arial" charset="0"/>
            </a:endParaRPr>
          </a:p>
        </p:txBody>
      </p:sp>
      <p:pic>
        <p:nvPicPr>
          <p:cNvPr id="16387" name="Picture 2" descr="http://tbn3.google.com/images?q=tbn:J7VTbhH6oQvFKM:http://www.revenue4life.net/Page%25203/Money%2520Sign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86725" y="1524000"/>
            <a:ext cx="10572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http://www2.mcdaniel.edu/Biology/EPS04/foodprod/erosio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572000"/>
            <a:ext cx="2743200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 descr="http://www.compulink.co.uk/~argus/Dreambio/fertilisers%20and%20crops/eutrophication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3600" y="4419600"/>
            <a:ext cx="2794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8" descr="http://tbn3.google.com/images?q=tbn:QbB_KIxf_2ZMoM:http://upload.wikimedia.org/wikipedia/commons/thumb/7/72/Methane-2D.svg/568px-Methane-2D.svg.pn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00400" y="4419600"/>
            <a:ext cx="12192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0" descr="http://tbn2.google.com/images?q=tbn:zlyW98AwvNslQM:http://www.labelident.com/images/product_images/info_images/1017_0_w76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67200" y="5562600"/>
            <a:ext cx="11049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6" dur="1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6" dur="1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9" dur="1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Extra Information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eaLnBrk="1" hangingPunct="1"/>
            <a:r>
              <a:rPr lang="en-US" sz="2200" smtClean="0"/>
              <a:t>Specifications</a:t>
            </a:r>
          </a:p>
          <a:p>
            <a:pPr marL="742950" lvl="1" indent="-285750" eaLnBrk="1" hangingPunct="1"/>
            <a:r>
              <a:rPr lang="en-US" sz="2000" smtClean="0"/>
              <a:t>Swift flowing rivers or streams</a:t>
            </a:r>
          </a:p>
          <a:p>
            <a:pPr marL="742950" lvl="1" indent="-285750" eaLnBrk="1" hangingPunct="1"/>
            <a:r>
              <a:rPr lang="en-US" sz="2000" smtClean="0"/>
              <a:t>Mountainous regions</a:t>
            </a:r>
          </a:p>
          <a:p>
            <a:pPr marL="742950" lvl="1" indent="-285750" eaLnBrk="1" hangingPunct="1"/>
            <a:r>
              <a:rPr lang="en-US" sz="2000" smtClean="0"/>
              <a:t>Heavy rainfall</a:t>
            </a:r>
          </a:p>
          <a:p>
            <a:pPr eaLnBrk="1" hangingPunct="1"/>
            <a:r>
              <a:rPr lang="en-US" sz="2200" smtClean="0"/>
              <a:t>Limited locations due to</a:t>
            </a:r>
          </a:p>
          <a:p>
            <a:pPr marL="742950" lvl="1" indent="-285750" eaLnBrk="1" hangingPunct="1"/>
            <a:r>
              <a:rPr lang="en-US" sz="2000" smtClean="0"/>
              <a:t>Space requirements</a:t>
            </a:r>
          </a:p>
          <a:p>
            <a:pPr marL="742950" lvl="1" indent="-285750" eaLnBrk="1" hangingPunct="1"/>
            <a:r>
              <a:rPr lang="en-US" sz="2000" smtClean="0"/>
              <a:t>Areas needed with heavy rainfall</a:t>
            </a:r>
          </a:p>
          <a:p>
            <a:pPr marL="742950" lvl="1" indent="-285750" eaLnBrk="1" hangingPunct="1"/>
            <a:r>
              <a:rPr lang="en-US" sz="2000" smtClean="0"/>
              <a:t>Need to displace the people</a:t>
            </a:r>
          </a:p>
          <a:p>
            <a:pPr marL="742950" lvl="1" indent="-285750" eaLnBrk="1" hangingPunct="1"/>
            <a:r>
              <a:rPr lang="en-US" sz="2000" smtClean="0"/>
              <a:t>Building costs</a:t>
            </a:r>
          </a:p>
          <a:p>
            <a:pPr marL="742950" lvl="1" indent="-285750" eaLnBrk="1" hangingPunct="1">
              <a:buFont typeface="Wingdings 2" pitchFamily="18" charset="2"/>
              <a:buNone/>
            </a:pPr>
            <a:endParaRPr lang="en-US" sz="2000" smtClean="0"/>
          </a:p>
        </p:txBody>
      </p:sp>
      <p:sp>
        <p:nvSpPr>
          <p:cNvPr id="20485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r>
              <a:rPr lang="en-US" sz="2200" smtClean="0"/>
              <a:t>Least common compared to others</a:t>
            </a:r>
          </a:p>
          <a:p>
            <a:r>
              <a:rPr lang="en-US" sz="2200" smtClean="0"/>
              <a:t>Supplies 9% of the United States’ electricity</a:t>
            </a:r>
          </a:p>
          <a:p>
            <a:r>
              <a:rPr lang="en-US" sz="2200" smtClean="0"/>
              <a:t>Accounts for 49% of all renewable energy used by the U.S.</a:t>
            </a:r>
          </a:p>
        </p:txBody>
      </p:sp>
      <p:pic>
        <p:nvPicPr>
          <p:cNvPr id="20487" name="Picture 7" descr="kiev_l7_2001257_lr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4191000"/>
            <a:ext cx="2514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9" dur="2000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2" dur="2000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5" dur="2000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Hydroelectric Power: Dams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3894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000" smtClean="0">
                <a:latin typeface="Arial" charset="0"/>
                <a:cs typeface="Arial" charset="0"/>
              </a:rPr>
              <a:t>Two types of dams: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>
                <a:latin typeface="Arial" charset="0"/>
                <a:cs typeface="Arial" charset="0"/>
              </a:rPr>
              <a:t>Gravity dam- supported by a bedrock base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>
                <a:latin typeface="Arial" charset="0"/>
                <a:cs typeface="Arial" charset="0"/>
              </a:rPr>
              <a:t>Arch dam- form a convex arch, supported by lateral walls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>
                <a:latin typeface="Arial" charset="0"/>
                <a:cs typeface="Arial" charset="0"/>
              </a:rPr>
              <a:t> Used in narrow canyons with steep sidewalls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000" smtClean="0">
                <a:latin typeface="Arial" charset="0"/>
                <a:cs typeface="Arial" charset="0"/>
              </a:rPr>
              <a:t>Risk Factors to the design of a hydroelectric dam: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smtClean="0">
                <a:latin typeface="Arial" charset="0"/>
                <a:cs typeface="Arial" charset="0"/>
              </a:rPr>
              <a:t>Resistance of dams to earthquakes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smtClean="0">
                <a:latin typeface="Arial" charset="0"/>
                <a:cs typeface="Arial" charset="0"/>
              </a:rPr>
              <a:t>Permanent inspection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smtClean="0">
                <a:latin typeface="Arial" charset="0"/>
                <a:cs typeface="Arial" charset="0"/>
              </a:rPr>
              <a:t>Ecological impact – under-oxygenated waters 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smtClean="0">
                <a:latin typeface="Arial" charset="0"/>
                <a:cs typeface="Arial" charset="0"/>
              </a:rPr>
              <a:t>Human impact – relocation of people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000" smtClean="0">
                <a:latin typeface="Arial" charset="0"/>
                <a:cs typeface="Arial" charset="0"/>
              </a:rPr>
              <a:t>Conditions for building a dam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>
                <a:latin typeface="Arial" charset="0"/>
                <a:cs typeface="Arial" charset="0"/>
              </a:rPr>
              <a:t>Topographical location – detailed features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>
                <a:latin typeface="Arial" charset="0"/>
                <a:cs typeface="Arial" charset="0"/>
              </a:rPr>
              <a:t>Geographical location – natural features, populations, industries and etc.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>
                <a:latin typeface="Arial" charset="0"/>
                <a:cs typeface="Arial" charset="0"/>
              </a:rPr>
              <a:t>Hydrological conditions - the science dealing with occurrence, circulation, distribution, and properties of water</a:t>
            </a:r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US" sz="1800" smtClean="0">
              <a:latin typeface="Arial" charset="0"/>
              <a:cs typeface="Arial" charset="0"/>
            </a:endParaRPr>
          </a:p>
        </p:txBody>
      </p:sp>
      <p:pic>
        <p:nvPicPr>
          <p:cNvPr id="17411" name="Picture 2" descr="http://upload.wikimedia.org/wikipedia/commons/thumb/e/ee/Gordon_Dam.jpg/140px-Gordon_Dam.jpg">
            <a:hlinkClick r:id="rId3" tooltip="Gordon Dam, Tasmania is an arch dam.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0" y="304800"/>
            <a:ext cx="133350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http://upload.wikimedia.org/wikipedia/commons/thumb/c/c8/Gilboa_Dam.jpg/180px-Gilboa_Dam.jpg">
            <a:hlinkClick r:id="rId5" tooltip="The Gilboa Dam in the Catskill Mountains of New York State is an example of a &quot;solid&quot; gravity dam.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48400" y="3048000"/>
            <a:ext cx="2514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4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4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4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4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4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4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Hydroelectric Energy: Dams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1900" smtClean="0">
                <a:latin typeface="Arial" charset="0"/>
                <a:cs typeface="Arial" charset="0"/>
              </a:rPr>
              <a:t>Hoover Dam (Boulder Dam): built in the 1930s in the Black Canyons of the Colorado River</a:t>
            </a:r>
          </a:p>
          <a:p>
            <a:pPr eaLnBrk="1" hangingPunct="1">
              <a:lnSpc>
                <a:spcPct val="90000"/>
              </a:lnSpc>
            </a:pPr>
            <a:r>
              <a:rPr lang="en-US" sz="1900" smtClean="0">
                <a:latin typeface="Arial" charset="0"/>
                <a:cs typeface="Arial" charset="0"/>
              </a:rPr>
              <a:t>Construction deaths of 112 workers were due to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700" smtClean="0">
                <a:latin typeface="Arial" charset="0"/>
                <a:cs typeface="Arial" charset="0"/>
              </a:rPr>
              <a:t>Rock slide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700" smtClean="0">
                <a:latin typeface="Arial" charset="0"/>
                <a:cs typeface="Arial" charset="0"/>
              </a:rPr>
              <a:t>Explosion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700" smtClean="0">
                <a:latin typeface="Arial" charset="0"/>
                <a:cs typeface="Arial" charset="0"/>
              </a:rPr>
              <a:t>Drowning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700" smtClean="0">
                <a:latin typeface="Arial" charset="0"/>
                <a:cs typeface="Arial" charset="0"/>
              </a:rPr>
              <a:t>Health Prostration</a:t>
            </a:r>
          </a:p>
          <a:p>
            <a:pPr eaLnBrk="1" hangingPunct="1">
              <a:lnSpc>
                <a:spcPct val="90000"/>
              </a:lnSpc>
            </a:pPr>
            <a:r>
              <a:rPr lang="en-US" sz="1900" smtClean="0">
                <a:latin typeface="Arial" charset="0"/>
                <a:cs typeface="Arial" charset="0"/>
              </a:rPr>
              <a:t>Construction of the dam: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700" smtClean="0">
                <a:latin typeface="Arial" charset="0"/>
                <a:cs typeface="Arial" charset="0"/>
              </a:rPr>
              <a:t>Groundwork- construction of cofferdams were constructed to prevent flooding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700" smtClean="0">
                <a:latin typeface="Arial" charset="0"/>
                <a:cs typeface="Arial" charset="0"/>
              </a:rPr>
              <a:t>River diversion- built diver tunnels through canyon walls to reroute water in construction site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700" smtClean="0">
                <a:latin typeface="Arial" charset="0"/>
                <a:cs typeface="Arial" charset="0"/>
              </a:rPr>
              <a:t>Rock clearance- men suspended removed rock with dynamite and jackhammers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700" smtClean="0">
                <a:latin typeface="Arial" charset="0"/>
                <a:cs typeface="Arial" charset="0"/>
              </a:rPr>
              <a:t>Concrete- built in trapezoid columns to reduce stress and built cooling coils to cool the concrete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700" smtClean="0">
                <a:latin typeface="Arial" charset="0"/>
                <a:cs typeface="Arial" charset="0"/>
              </a:rPr>
              <a:t>Construction cost approximately $49 million ($736 million adjusted for 1936 to 2008)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700" smtClean="0">
                <a:latin typeface="Arial" charset="0"/>
                <a:cs typeface="Arial" charset="0"/>
                <a:hlinkClick r:id="rId2"/>
              </a:rPr>
              <a:t>Hoover dam (google map)</a:t>
            </a:r>
            <a:endParaRPr lang="en-US" sz="1700" smtClean="0">
              <a:latin typeface="Arial" charset="0"/>
              <a:cs typeface="Arial" charset="0"/>
            </a:endParaRPr>
          </a:p>
          <a:p>
            <a:pPr lvl="1" eaLnBrk="1" hangingPunct="1">
              <a:lnSpc>
                <a:spcPct val="90000"/>
              </a:lnSpc>
            </a:pPr>
            <a:endParaRPr lang="en-US" sz="1700" smtClean="0">
              <a:latin typeface="Arial" charset="0"/>
              <a:cs typeface="Arial" charset="0"/>
            </a:endParaRPr>
          </a:p>
        </p:txBody>
      </p:sp>
      <p:pic>
        <p:nvPicPr>
          <p:cNvPr id="19459" name="Picture 2" descr="Hoover Dam">
            <a:hlinkClick r:id="rId3" tooltip="Hoover Dam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1905000"/>
            <a:ext cx="25717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Websites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200" u="sng" dirty="0" smtClean="0">
                <a:solidFill>
                  <a:schemeClr val="accent1"/>
                </a:solidFill>
                <a:hlinkClick r:id="rId2"/>
              </a:rPr>
              <a:t>http://discoverer.prod.sirs.com/discoweb/disco/do/article?urn=urn%3Asirs%3AUS%3BARTICLE%3BART%3B0000133825</a:t>
            </a:r>
            <a:endParaRPr lang="en-US" sz="2200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200" u="sng" dirty="0" smtClean="0">
                <a:solidFill>
                  <a:schemeClr val="accent1"/>
                </a:solidFill>
                <a:hlinkClick r:id="rId3"/>
              </a:rPr>
              <a:t>http://ga.water.usgs.gov/edu/hyhowworks.html</a:t>
            </a:r>
            <a:endParaRPr lang="en-US" sz="2200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200" u="sng" dirty="0" smtClean="0">
                <a:solidFill>
                  <a:schemeClr val="accent1"/>
                </a:solidFill>
                <a:hlinkClick r:id="rId4"/>
              </a:rPr>
              <a:t>http://www.enviroliteracy.org/article.php/59.html</a:t>
            </a:r>
            <a:endParaRPr lang="en-US" sz="2200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200" u="sng" dirty="0" smtClean="0">
                <a:solidFill>
                  <a:schemeClr val="accent1"/>
                </a:solidFill>
                <a:hlinkClick r:id="rId5"/>
              </a:rPr>
              <a:t>http://www.tvakids.com/electricity/hydro.htm</a:t>
            </a:r>
            <a:endParaRPr lang="en-US" sz="2200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200" u="sng" dirty="0" smtClean="0">
                <a:solidFill>
                  <a:schemeClr val="accent1"/>
                </a:solidFill>
                <a:hlinkClick r:id="rId6"/>
              </a:rPr>
              <a:t>http://home.clara.net/darvill/altenerg/hydro.htm</a:t>
            </a:r>
            <a:endParaRPr lang="en-US" sz="2200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200" u="sng" dirty="0" smtClean="0">
                <a:solidFill>
                  <a:schemeClr val="accent1"/>
                </a:solidFill>
                <a:hlinkClick r:id="rId7"/>
              </a:rPr>
              <a:t>http://www.epa.gov/solar/energy-and-you/affect/hydro.html</a:t>
            </a:r>
            <a:endParaRPr lang="en-US" sz="2200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200" u="sng" dirty="0" smtClean="0">
                <a:solidFill>
                  <a:schemeClr val="accent1"/>
                </a:solidFill>
                <a:hlinkClick r:id="rId8"/>
              </a:rPr>
              <a:t>http://www.energyrefuge.com/archives/hydro-electricity.htm</a:t>
            </a:r>
            <a:endParaRPr lang="en-US" sz="2200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200" u="sng" dirty="0" smtClean="0">
                <a:solidFill>
                  <a:schemeClr val="accent1"/>
                </a:solidFill>
                <a:hlinkClick r:id="rId9"/>
              </a:rPr>
              <a:t>http://ga.water.usgs.gov/edu/wuhy.html</a:t>
            </a:r>
            <a:endParaRPr lang="en-US" sz="2200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200" dirty="0" smtClean="0">
                <a:solidFill>
                  <a:schemeClr val="accent1"/>
                </a:solidFill>
              </a:rPr>
              <a:t>* </a:t>
            </a:r>
            <a:r>
              <a:rPr lang="en-US" sz="2200" u="sng" dirty="0" smtClean="0">
                <a:solidFill>
                  <a:schemeClr val="accent1"/>
                </a:solidFill>
                <a:hlinkClick r:id="rId10"/>
              </a:rPr>
              <a:t>http://www.eia.doe.gov/kids/energyfacts/sources/renewable/water.html</a:t>
            </a:r>
            <a:endParaRPr lang="en-US" sz="2200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200" u="sng" dirty="0" smtClean="0">
                <a:solidFill>
                  <a:schemeClr val="accent1"/>
                </a:solidFill>
                <a:hlinkClick r:id="rId11"/>
              </a:rPr>
              <a:t>http://www.beyondfossilfuel.com/hydroelectric/</a:t>
            </a:r>
            <a:endParaRPr lang="en-US" sz="2200" u="sng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900" dirty="0" smtClean="0"/>
              <a:t>http://www.promotega.org/AAU06004/Hydroelectricity.htm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429</TotalTime>
  <Words>450</Words>
  <Application>Microsoft Office PowerPoint</Application>
  <PresentationFormat>On-screen Show (4:3)</PresentationFormat>
  <Paragraphs>89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4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Constantia</vt:lpstr>
      <vt:lpstr>Wingdings 2</vt:lpstr>
      <vt:lpstr>Flow</vt:lpstr>
      <vt:lpstr>Flow</vt:lpstr>
      <vt:lpstr>Flow</vt:lpstr>
      <vt:lpstr>Flow</vt:lpstr>
      <vt:lpstr>Slide 1</vt:lpstr>
      <vt:lpstr> General Description</vt:lpstr>
      <vt:lpstr>Hydroelectric Power: How it Works</vt:lpstr>
      <vt:lpstr>Advantages</vt:lpstr>
      <vt:lpstr>Disadvantages of Hydropower </vt:lpstr>
      <vt:lpstr>Extra Information</vt:lpstr>
      <vt:lpstr>Hydroelectric Power: Dams</vt:lpstr>
      <vt:lpstr>Hydroelectric Energy: Dams Contd.</vt:lpstr>
      <vt:lpstr>Websites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Alternative Energy: Hydroelectric Power</dc:title>
  <dc:creator>JJohnson</dc:creator>
  <cp:lastModifiedBy>SASD</cp:lastModifiedBy>
  <cp:revision>57</cp:revision>
  <dcterms:created xsi:type="dcterms:W3CDTF">2009-04-21T00:59:02Z</dcterms:created>
  <dcterms:modified xsi:type="dcterms:W3CDTF">2009-04-30T12:59:43Z</dcterms:modified>
</cp:coreProperties>
</file>